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3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9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78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notesMaster" Target="notesMasters/notesMaster1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41CA189-3C43-4122-8FDA-FD0E43E744FE}" type="datetimeFigureOut">
              <a:rPr lang="en-US"/>
              <a:pPr>
                <a:defRPr/>
              </a:pPr>
              <a:t>4/22/2010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59D33F6-BF47-43D6-AA4A-AE8B0731E7E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6387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5FF68A40-F553-40C3-AE32-F27D58B153BA}" type="slidenum">
              <a:rPr lang="en-GB" sz="1200">
                <a:latin typeface="+mn-lt"/>
              </a:rPr>
              <a:pPr algn="r">
                <a:defRPr/>
              </a:pPr>
              <a:t>1</a:t>
            </a:fld>
            <a:endParaRPr lang="en-GB" sz="1200">
              <a:latin typeface="+mn-lt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CCCA21-B146-403E-AB78-931B0A9CBD48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2A14F0D-0980-4F46-BBC8-CC2E7A274BF8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68F02-EB92-4E68-A16C-CE689C2EC399}" type="datetimeFigureOut">
              <a:rPr lang="en-US"/>
              <a:pPr>
                <a:defRPr/>
              </a:pPr>
              <a:t>4/22/2010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38E7B2-CE6C-492E-AFBB-57F411E0E61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2BC43-F45E-480C-92EF-54F154312605}" type="datetimeFigureOut">
              <a:rPr lang="en-US"/>
              <a:pPr>
                <a:defRPr/>
              </a:pPr>
              <a:t>4/22/2010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81104-875B-4D53-B63C-A654E83EBC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C3DBA-7CCA-48F4-A303-32F8A49F7F1E}" type="datetimeFigureOut">
              <a:rPr lang="en-US"/>
              <a:pPr>
                <a:defRPr/>
              </a:pPr>
              <a:t>4/22/2010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3FA80-E5B8-4839-A6E5-5B3031EBF60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E0627-D138-4703-9C02-98F4F8905FB4}" type="datetimeFigureOut">
              <a:rPr lang="en-US"/>
              <a:pPr>
                <a:defRPr/>
              </a:pPr>
              <a:t>4/22/2010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ABD36F-8DEC-41EC-BFE9-E4688F38587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9F275-64DF-4425-8969-ED735CCAFBA4}" type="datetimeFigureOut">
              <a:rPr lang="en-US"/>
              <a:pPr>
                <a:defRPr/>
              </a:pPr>
              <a:t>4/22/2010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CCA78-10ED-4901-8F55-FB0A25E2ADC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A3AF4-7697-46C2-A3A6-ACB5C4B6104D}" type="datetimeFigureOut">
              <a:rPr lang="en-US"/>
              <a:pPr>
                <a:defRPr/>
              </a:pPr>
              <a:t>4/22/2010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81618-A026-4CF9-8CF1-9A873CA0D1D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8992F0-965F-4440-AF4D-E9010B639853}" type="datetimeFigureOut">
              <a:rPr lang="en-US"/>
              <a:pPr>
                <a:defRPr/>
              </a:pPr>
              <a:t>4/22/2010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E061C-4F3F-43A0-8E59-5E1F8FC27EB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274DB-E448-47E2-B85C-E0227B3B8DCA}" type="datetimeFigureOut">
              <a:rPr lang="en-US"/>
              <a:pPr>
                <a:defRPr/>
              </a:pPr>
              <a:t>4/22/2010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15F334-9FBB-4175-922F-BF166B622E1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39282-5218-4F08-8B82-2BF1B9F9B87F}" type="datetimeFigureOut">
              <a:rPr lang="en-US"/>
              <a:pPr>
                <a:defRPr/>
              </a:pPr>
              <a:t>4/22/2010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A71018-C9E3-4FED-8D11-82C7249076E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01C097-290B-4214-9CD8-2D177809901C}" type="datetimeFigureOut">
              <a:rPr lang="en-US"/>
              <a:pPr>
                <a:defRPr/>
              </a:pPr>
              <a:t>4/22/2010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C4CDD-6952-4CC1-BADA-BFF3DB03D41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3A113C-B9BE-4EDE-8153-A6CB968A468E}" type="datetimeFigureOut">
              <a:rPr lang="en-US"/>
              <a:pPr>
                <a:defRPr/>
              </a:pPr>
              <a:t>4/22/2010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54404-77BD-4CE2-9778-8A526891615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503F0CF-8064-4588-8343-B9CFBBE50EA2}" type="datetimeFigureOut">
              <a:rPr lang="en-US"/>
              <a:pPr>
                <a:defRPr/>
              </a:pPr>
              <a:t>4/22/2010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4116C20-6E98-46F3-A9A1-E5E635FD505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13" descr="Afon teifi  river teif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1050" y="0"/>
            <a:ext cx="5184775" cy="640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Rectangle 3"/>
          <p:cNvSpPr txBox="1">
            <a:spLocks noChangeArrowheads="1"/>
          </p:cNvSpPr>
          <p:nvPr/>
        </p:nvSpPr>
        <p:spPr bwMode="auto">
          <a:xfrm>
            <a:off x="755650" y="5229225"/>
            <a:ext cx="7200900" cy="1412875"/>
          </a:xfrm>
          <a:prstGeom prst="rect">
            <a:avLst/>
          </a:prstGeom>
          <a:solidFill>
            <a:srgbClr val="AC9B92"/>
          </a:solidFill>
          <a:ln w="9525">
            <a:solidFill>
              <a:srgbClr val="AC9B9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en-GB" sz="4000">
                <a:latin typeface="Century Gothic" pitchFamily="34" charset="0"/>
              </a:rPr>
              <a:t>Workers and the workhouse during Victorian Times</a:t>
            </a:r>
          </a:p>
        </p:txBody>
      </p:sp>
      <p:sp>
        <p:nvSpPr>
          <p:cNvPr id="14339" name="Text Box 11"/>
          <p:cNvSpPr txBox="1">
            <a:spLocks noChangeArrowheads="1"/>
          </p:cNvSpPr>
          <p:nvPr/>
        </p:nvSpPr>
        <p:spPr bwMode="auto">
          <a:xfrm>
            <a:off x="827088" y="188913"/>
            <a:ext cx="7489825" cy="62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b="1">
                <a:latin typeface="Century Gothic" pitchFamily="34" charset="0"/>
              </a:rPr>
              <a:t>A series of interactive lessons and instructions for teachers to create a art project:</a:t>
            </a:r>
          </a:p>
          <a:p>
            <a:pPr algn="ctr">
              <a:spcBef>
                <a:spcPct val="50000"/>
              </a:spcBef>
            </a:pPr>
            <a:r>
              <a:rPr lang="en-GB" sz="1400" b="1">
                <a:latin typeface="Century Gothic" pitchFamily="34" charset="0"/>
              </a:rPr>
              <a:t> Years 5 a 6</a:t>
            </a:r>
          </a:p>
        </p:txBody>
      </p:sp>
      <p:sp>
        <p:nvSpPr>
          <p:cNvPr id="14340" name="TextBox 5"/>
          <p:cNvSpPr txBox="1">
            <a:spLocks noChangeArrowheads="1"/>
          </p:cNvSpPr>
          <p:nvPr/>
        </p:nvSpPr>
        <p:spPr bwMode="auto">
          <a:xfrm>
            <a:off x="2268538" y="1000125"/>
            <a:ext cx="45180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8000" b="1" i="1">
                <a:solidFill>
                  <a:schemeClr val="bg1"/>
                </a:solidFill>
                <a:latin typeface="Bradley Hand ITC" pitchFamily="66" charset="0"/>
              </a:rPr>
              <a:t>Lesson 10</a:t>
            </a:r>
          </a:p>
        </p:txBody>
      </p:sp>
      <p:sp>
        <p:nvSpPr>
          <p:cNvPr id="12" name="Round Diagonal Corner Rectangle 11">
            <a:hlinkClick r:id="" action="ppaction://hlinkshowjump?jump=nextslide"/>
          </p:cNvPr>
          <p:cNvSpPr/>
          <p:nvPr/>
        </p:nvSpPr>
        <p:spPr>
          <a:xfrm>
            <a:off x="7358063" y="6429375"/>
            <a:ext cx="1785937" cy="428625"/>
          </a:xfrm>
          <a:prstGeom prst="round2Diag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4342" name="TextBox 12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7286625" y="6457950"/>
            <a:ext cx="1857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000">
                <a:latin typeface="Calibri" pitchFamily="34" charset="0"/>
              </a:rPr>
              <a:t>Next page</a:t>
            </a:r>
          </a:p>
        </p:txBody>
      </p:sp>
      <p:sp>
        <p:nvSpPr>
          <p:cNvPr id="14343" name="Rectangle 8"/>
          <p:cNvSpPr>
            <a:spLocks noChangeArrowheads="1"/>
          </p:cNvSpPr>
          <p:nvPr/>
        </p:nvSpPr>
        <p:spPr bwMode="auto">
          <a:xfrm>
            <a:off x="5940425" y="0"/>
            <a:ext cx="32035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200">
                <a:solidFill>
                  <a:srgbClr val="FF0000"/>
                </a:solidFill>
              </a:rPr>
              <a:t>Used with kind permission of Aneurin Jones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ound Diagonal Corner Rectangle 32">
            <a:hlinkClick r:id="" action="ppaction://hlinkshowjump?jump=nextslide"/>
          </p:cNvPr>
          <p:cNvSpPr/>
          <p:nvPr/>
        </p:nvSpPr>
        <p:spPr>
          <a:xfrm>
            <a:off x="7380288" y="6453188"/>
            <a:ext cx="1763712" cy="404812"/>
          </a:xfrm>
          <a:prstGeom prst="round2Diag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Round Diagonal Corner Rectangle 1">
            <a:hlinkClick r:id="" action="ppaction://hlinkshowjump?jump=previousslide"/>
          </p:cNvPr>
          <p:cNvSpPr/>
          <p:nvPr/>
        </p:nvSpPr>
        <p:spPr>
          <a:xfrm>
            <a:off x="0" y="6429375"/>
            <a:ext cx="1619250" cy="428625"/>
          </a:xfrm>
          <a:prstGeom prst="round2Diag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6388" name="Text Box 26"/>
          <p:cNvSpPr txBox="1">
            <a:spLocks noChangeArrowheads="1"/>
          </p:cNvSpPr>
          <p:nvPr/>
        </p:nvSpPr>
        <p:spPr bwMode="auto">
          <a:xfrm>
            <a:off x="214313" y="357188"/>
            <a:ext cx="8569325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GB" sz="4800" b="1" u="sng">
              <a:latin typeface="Calibri" pitchFamily="34" charset="0"/>
            </a:endParaRPr>
          </a:p>
        </p:txBody>
      </p:sp>
      <p:pic>
        <p:nvPicPr>
          <p:cNvPr id="1638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3800" y="2205038"/>
            <a:ext cx="37719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0" name="TextBox 3"/>
          <p:cNvSpPr txBox="1">
            <a:spLocks noChangeArrowheads="1"/>
          </p:cNvSpPr>
          <p:nvPr/>
        </p:nvSpPr>
        <p:spPr bwMode="auto">
          <a:xfrm>
            <a:off x="571500" y="2286000"/>
            <a:ext cx="4000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6391" name="Text Box 26"/>
          <p:cNvSpPr txBox="1">
            <a:spLocks noChangeArrowheads="1"/>
          </p:cNvSpPr>
          <p:nvPr/>
        </p:nvSpPr>
        <p:spPr bwMode="auto">
          <a:xfrm>
            <a:off x="179388" y="188913"/>
            <a:ext cx="8569325" cy="192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800" b="1" u="sng">
                <a:latin typeface="Calibri" pitchFamily="34" charset="0"/>
              </a:rPr>
              <a:t>Close observation of an </a:t>
            </a:r>
          </a:p>
          <a:p>
            <a:pPr algn="ctr">
              <a:spcBef>
                <a:spcPct val="50000"/>
              </a:spcBef>
            </a:pPr>
            <a:r>
              <a:rPr lang="en-GB" sz="4800" b="1" u="sng">
                <a:latin typeface="Calibri" pitchFamily="34" charset="0"/>
              </a:rPr>
              <a:t>artists work.</a:t>
            </a:r>
          </a:p>
        </p:txBody>
      </p:sp>
      <p:sp>
        <p:nvSpPr>
          <p:cNvPr id="16392" name="TextBox 3"/>
          <p:cNvSpPr txBox="1">
            <a:spLocks noChangeArrowheads="1"/>
          </p:cNvSpPr>
          <p:nvPr/>
        </p:nvSpPr>
        <p:spPr bwMode="auto">
          <a:xfrm>
            <a:off x="571500" y="2286000"/>
            <a:ext cx="4000500" cy="393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4800" b="1">
                <a:latin typeface="Calibri" pitchFamily="34" charset="0"/>
              </a:rPr>
              <a:t>Task:</a:t>
            </a:r>
          </a:p>
          <a:p>
            <a:endParaRPr lang="en-GB">
              <a:latin typeface="Calibri" pitchFamily="34" charset="0"/>
            </a:endParaRPr>
          </a:p>
          <a:p>
            <a:r>
              <a:rPr lang="en-GB" sz="2800">
                <a:latin typeface="Calibri" pitchFamily="34" charset="0"/>
              </a:rPr>
              <a:t>Look closely at a picture created by the Welsh artist Aneurin Jones and note what images, tones and lines can be seen in the piece.</a:t>
            </a:r>
          </a:p>
          <a:p>
            <a:endParaRPr lang="en-GB">
              <a:latin typeface="Calibri" pitchFamily="34" charset="0"/>
            </a:endParaRPr>
          </a:p>
        </p:txBody>
      </p:sp>
      <p:sp>
        <p:nvSpPr>
          <p:cNvPr id="16393" name="Rectangle 7"/>
          <p:cNvSpPr>
            <a:spLocks noChangeArrowheads="1"/>
          </p:cNvSpPr>
          <p:nvPr/>
        </p:nvSpPr>
        <p:spPr bwMode="auto">
          <a:xfrm>
            <a:off x="34925" y="6453188"/>
            <a:ext cx="1485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>
                <a:latin typeface="Calibri" pitchFamily="34" charset="0"/>
              </a:rPr>
              <a:t>Previous page</a:t>
            </a:r>
          </a:p>
        </p:txBody>
      </p:sp>
      <p:sp>
        <p:nvSpPr>
          <p:cNvPr id="16394" name="TextBox 33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7286625" y="6461125"/>
            <a:ext cx="1857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000">
                <a:latin typeface="Calibri" pitchFamily="34" charset="0"/>
              </a:rPr>
              <a:t>Next page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>
            <a:hlinkClick r:id="" action="ppaction://hlinkshowjump?jump=previousslide"/>
          </p:cNvPr>
          <p:cNvSpPr/>
          <p:nvPr/>
        </p:nvSpPr>
        <p:spPr>
          <a:xfrm>
            <a:off x="0" y="6524625"/>
            <a:ext cx="1692275" cy="333375"/>
          </a:xfrm>
          <a:prstGeom prst="round2Diag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1" name="Round Diagonal Corner Rectangle 10"/>
          <p:cNvSpPr/>
          <p:nvPr/>
        </p:nvSpPr>
        <p:spPr>
          <a:xfrm>
            <a:off x="539750" y="4292600"/>
            <a:ext cx="3643313" cy="2143125"/>
          </a:xfrm>
          <a:prstGeom prst="round2Diag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2" name="Round Diagonal Corner Rectangle 11"/>
          <p:cNvSpPr/>
          <p:nvPr/>
        </p:nvSpPr>
        <p:spPr>
          <a:xfrm>
            <a:off x="5143500" y="1143000"/>
            <a:ext cx="3643313" cy="2143125"/>
          </a:xfrm>
          <a:prstGeom prst="round2Diag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3" name="Round Diagonal Corner Rectangle 12"/>
          <p:cNvSpPr/>
          <p:nvPr/>
        </p:nvSpPr>
        <p:spPr>
          <a:xfrm>
            <a:off x="5143500" y="4071938"/>
            <a:ext cx="3643313" cy="2143125"/>
          </a:xfrm>
          <a:prstGeom prst="round2Diag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cxnSp>
        <p:nvCxnSpPr>
          <p:cNvPr id="15" name="Straight Connector 14"/>
          <p:cNvCxnSpPr>
            <a:endCxn id="12" idx="2"/>
          </p:cNvCxnSpPr>
          <p:nvPr/>
        </p:nvCxnSpPr>
        <p:spPr>
          <a:xfrm>
            <a:off x="3857625" y="2214563"/>
            <a:ext cx="1285875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929063" y="3714750"/>
            <a:ext cx="1285875" cy="50006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H="1">
            <a:off x="1910556" y="4053682"/>
            <a:ext cx="428625" cy="3651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40" name="TextBox 24"/>
          <p:cNvSpPr txBox="1">
            <a:spLocks noChangeArrowheads="1"/>
          </p:cNvSpPr>
          <p:nvPr/>
        </p:nvSpPr>
        <p:spPr bwMode="auto">
          <a:xfrm>
            <a:off x="5429250" y="1214438"/>
            <a:ext cx="3286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200">
                <a:latin typeface="Calibri" pitchFamily="34" charset="0"/>
              </a:rPr>
              <a:t>What lines can be seen in the picture? </a:t>
            </a:r>
          </a:p>
          <a:p>
            <a:r>
              <a:rPr lang="en-GB" sz="1200">
                <a:latin typeface="Calibri" pitchFamily="34" charset="0"/>
              </a:rPr>
              <a:t>Record your answers in the box below.</a:t>
            </a:r>
          </a:p>
        </p:txBody>
      </p:sp>
      <p:sp>
        <p:nvSpPr>
          <p:cNvPr id="18441" name="TextBox 25"/>
          <p:cNvSpPr txBox="1">
            <a:spLocks noChangeArrowheads="1"/>
          </p:cNvSpPr>
          <p:nvPr/>
        </p:nvSpPr>
        <p:spPr bwMode="auto">
          <a:xfrm>
            <a:off x="5429250" y="4143375"/>
            <a:ext cx="32861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 sz="1200">
              <a:latin typeface="Calibri" pitchFamily="34" charset="0"/>
            </a:endParaRPr>
          </a:p>
        </p:txBody>
      </p:sp>
      <p:graphicFrame>
        <p:nvGraphicFramePr>
          <p:cNvPr id="27" name="Table 26"/>
          <p:cNvGraphicFramePr>
            <a:graphicFrameLocks noGrp="1"/>
          </p:cNvGraphicFramePr>
          <p:nvPr/>
        </p:nvGraphicFramePr>
        <p:xfrm>
          <a:off x="5429250" y="4714875"/>
          <a:ext cx="3095625" cy="128587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19127"/>
                <a:gridCol w="619127"/>
                <a:gridCol w="619127"/>
                <a:gridCol w="619127"/>
                <a:gridCol w="619127"/>
              </a:tblGrid>
              <a:tr h="42862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8628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8628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8468" name="TextBox 27"/>
          <p:cNvSpPr txBox="1">
            <a:spLocks noChangeArrowheads="1"/>
          </p:cNvSpPr>
          <p:nvPr/>
        </p:nvSpPr>
        <p:spPr bwMode="auto">
          <a:xfrm>
            <a:off x="785813" y="4357688"/>
            <a:ext cx="32861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 sz="1200">
              <a:latin typeface="Calibri" pitchFamily="34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5286375" y="1714500"/>
            <a:ext cx="3357563" cy="135731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0" name="Rounded Rectangle 29"/>
          <p:cNvSpPr/>
          <p:nvPr/>
        </p:nvSpPr>
        <p:spPr>
          <a:xfrm>
            <a:off x="642938" y="4929188"/>
            <a:ext cx="3357562" cy="135731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8471" name="TextBox 30"/>
          <p:cNvSpPr txBox="1">
            <a:spLocks noChangeArrowheads="1"/>
          </p:cNvSpPr>
          <p:nvPr/>
        </p:nvSpPr>
        <p:spPr bwMode="auto">
          <a:xfrm>
            <a:off x="357188" y="3857625"/>
            <a:ext cx="1928812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900">
                <a:latin typeface="Calibri" pitchFamily="34" charset="0"/>
              </a:rPr>
              <a:t>‘Tug o’ war’ by Aneurin Jones</a:t>
            </a:r>
          </a:p>
        </p:txBody>
      </p:sp>
      <p:pic>
        <p:nvPicPr>
          <p:cNvPr id="18" name="Picture 5" descr="Tug o' wa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0997" y="1023920"/>
            <a:ext cx="3500462" cy="2857521"/>
          </a:xfrm>
          <a:prstGeom prst="round2Diag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8473" name="Rectangle 43"/>
          <p:cNvSpPr>
            <a:spLocks noChangeArrowheads="1"/>
          </p:cNvSpPr>
          <p:nvPr/>
        </p:nvSpPr>
        <p:spPr bwMode="auto">
          <a:xfrm>
            <a:off x="6013450" y="0"/>
            <a:ext cx="31305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200">
                <a:solidFill>
                  <a:srgbClr val="FF0000"/>
                </a:solidFill>
              </a:rPr>
              <a:t>Used with kind permission of Aneurin Jones</a:t>
            </a:r>
          </a:p>
        </p:txBody>
      </p:sp>
      <p:sp>
        <p:nvSpPr>
          <p:cNvPr id="18474" name="WordArt 43"/>
          <p:cNvSpPr>
            <a:spLocks noChangeArrowheads="1" noChangeShapeType="1" noTextEdit="1"/>
          </p:cNvSpPr>
          <p:nvPr/>
        </p:nvSpPr>
        <p:spPr bwMode="auto">
          <a:xfrm>
            <a:off x="1187450" y="333375"/>
            <a:ext cx="65532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Investigating Picture Features</a:t>
            </a:r>
          </a:p>
        </p:txBody>
      </p:sp>
      <p:sp>
        <p:nvSpPr>
          <p:cNvPr id="18475" name="TextBox 25"/>
          <p:cNvSpPr txBox="1">
            <a:spLocks noChangeArrowheads="1"/>
          </p:cNvSpPr>
          <p:nvPr/>
        </p:nvSpPr>
        <p:spPr bwMode="auto">
          <a:xfrm>
            <a:off x="5429250" y="4143375"/>
            <a:ext cx="3286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200">
                <a:latin typeface="Calibri" pitchFamily="34" charset="0"/>
              </a:rPr>
              <a:t>Can you copy the tones that can be seen in the picture? Record the tones in the boxes below.</a:t>
            </a:r>
          </a:p>
        </p:txBody>
      </p:sp>
      <p:sp>
        <p:nvSpPr>
          <p:cNvPr id="18476" name="TextBox 27"/>
          <p:cNvSpPr txBox="1">
            <a:spLocks noChangeArrowheads="1"/>
          </p:cNvSpPr>
          <p:nvPr/>
        </p:nvSpPr>
        <p:spPr bwMode="auto">
          <a:xfrm>
            <a:off x="785813" y="4357688"/>
            <a:ext cx="3286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200">
                <a:latin typeface="Calibri" pitchFamily="34" charset="0"/>
              </a:rPr>
              <a:t>What images in the picture give us an idea of the time? Record your ideas in the box below. </a:t>
            </a:r>
          </a:p>
        </p:txBody>
      </p:sp>
      <p:sp>
        <p:nvSpPr>
          <p:cNvPr id="18477" name="Rectangle 45"/>
          <p:cNvSpPr>
            <a:spLocks noChangeArrowheads="1"/>
          </p:cNvSpPr>
          <p:nvPr/>
        </p:nvSpPr>
        <p:spPr bwMode="auto">
          <a:xfrm>
            <a:off x="0" y="6461125"/>
            <a:ext cx="163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2000">
                <a:latin typeface="Calibri" pitchFamily="34" charset="0"/>
              </a:rPr>
              <a:t>Previous page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815A28091A99F4D9721BE1025ECA97A" ma:contentTypeVersion="0" ma:contentTypeDescription="Create a new document." ma:contentTypeScope="" ma:versionID="3c88900e9c4a633fa4e7011e7abcc48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604C807-6F14-4E69-A986-3B00C2B91DD0}"/>
</file>

<file path=customXml/itemProps2.xml><?xml version="1.0" encoding="utf-8"?>
<ds:datastoreItem xmlns:ds="http://schemas.openxmlformats.org/officeDocument/2006/customXml" ds:itemID="{24ED910C-A7F0-4E7C-8BDD-CF55DE473476}"/>
</file>

<file path=customXml/itemProps3.xml><?xml version="1.0" encoding="utf-8"?>
<ds:datastoreItem xmlns:ds="http://schemas.openxmlformats.org/officeDocument/2006/customXml" ds:itemID="{ED79E53E-09B0-4692-8F6F-57157126F6A4}"/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143</Words>
  <Application>Microsoft Office PowerPoint</Application>
  <PresentationFormat>On-screen Show (4:3)</PresentationFormat>
  <Paragraphs>23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Century Gothic</vt:lpstr>
      <vt:lpstr>Bradley Hand ITC</vt:lpstr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Morwenna</dc:creator>
  <cp:lastModifiedBy>scullh</cp:lastModifiedBy>
  <cp:revision>15</cp:revision>
  <dcterms:created xsi:type="dcterms:W3CDTF">2010-01-10T17:21:39Z</dcterms:created>
  <dcterms:modified xsi:type="dcterms:W3CDTF">2010-04-22T13:08:39Z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0x0101003815A28091A99F4D9721BE1025ECA97A</vt:lpwstr>
  </property>
</Properties>
</file>